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6" r:id="rId8"/>
    <p:sldId id="264" r:id="rId9"/>
    <p:sldId id="265" r:id="rId10"/>
    <p:sldId id="263" r:id="rId11"/>
    <p:sldId id="258" r:id="rId12"/>
    <p:sldId id="271" r:id="rId13"/>
    <p:sldId id="272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DA30D3-9407-A152-FB7F-97D1EC62E1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D444A5-7DA3-903C-7040-804058E4AB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E81C8F-F40E-BFD2-6557-0DC0236DC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C35F02-58CA-5F51-5151-48D014524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54CD39-79F8-2323-2FF5-5A306F74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4929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50A329-8897-FA51-ACDA-2BF61381A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CB89B2-E7F9-C095-3D02-5A20EC348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2653F3-366C-434D-8BB9-5764348CC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03CA8C-2563-8C34-9CC0-241BF6F47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CEB2DD-598D-F16F-4F96-2ED60BF27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2495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9396AE9-895B-E769-9AB5-BEACCAC3AC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533DB4-F4B7-5C8A-7C25-A64A9D63D1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FE2440-2F99-A0DE-BBB7-515934E0B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85BD5D-5080-BAD6-9DF5-804B52A3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ECC589-D5DD-EFD2-ED8B-EB99B0414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8919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009409-2330-83F1-1E12-DA020F83F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E1B55A-55E2-19EA-6993-2CEEC4473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C6DAA0-C4BF-8119-EE35-ACE46FA85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64ED3B-6C73-305D-71EF-4C5F9602C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858406-0B13-917A-B3DA-3D28B3A36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0247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AE0FDF-C541-32D5-8DFD-0B8E218E4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0F9723-9275-1306-0CE4-CF3CCB89A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79CB8E-A9EC-4D20-98EC-0D75CBFDD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9D2530-E5FB-C562-A810-19B2FB726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C00429-AE83-ABCE-6772-A1CC6D8A6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735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7CEDAF-C66D-7238-625A-0CE63CF62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3B7A3B1-186C-7835-1311-ABC8DE399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BD7FC8-4713-90EF-1B55-1DF54711D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D34CE26-6227-4F35-7F61-A45D3334F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DBB6D1B-8AD3-B7D6-1499-C412E3F92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2C44F7-2110-EEAD-CEC0-7563296D7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1811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8B9674-D405-7D4E-D700-D445C2451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C41346-1085-02AD-02F1-E126BEAE7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D9DC63-2234-A369-D912-071576A77E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664049A-10C3-C445-6064-692D97D731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68815EC-98DF-A02F-5BB5-747C4FE77F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6DE7B2D-DE1A-D1B3-F5B1-9860A13EA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704A7AA-6A41-00E9-B071-4B003F5D7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6531F35-79E9-17E8-D79E-EBEC9B95A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4571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A4472-D06D-EC8E-0B7D-2DC40741F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9BE164-8B4F-33E1-DCB7-A556D76AC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1AFC0ED-8330-281E-1493-186281785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69CD32C-14D1-FD54-5320-BEE3B30E5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2055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848D79-A72C-1DDF-D33B-41BFDABB0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B1FC042-A87E-01D1-C549-E12B62354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823A7C-924A-CB52-CE04-9B53D1A4C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3353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5A580A-D536-86C9-B1F0-425B92EB0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90FB73-67E2-9E74-8628-02C9E71A5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32F9E4-97F0-B6C3-CE5A-B3AE6A82A3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E4A0ED-7A09-E7FC-2A0C-8072DDA7E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9872DA-FF73-483D-9CE4-5705793B8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F83730-4198-268C-A09C-0F1958BA1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1667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C0ECBF-8453-A15C-4B90-7FDC8B64B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E3A0714-F5F9-BEEB-4E9B-AC3C50D3F9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6155A9-B4E4-CB92-2C4E-4A7C8F89F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B78763F-C24F-C271-94FB-25B30AD75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966D582-7BF5-1143-C944-F727329BB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02B6C8-7D55-4356-E221-DD31D248C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5933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3A0E19-ECFE-F5EE-7DF5-6926403B6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72D935-E25C-18CA-9D7D-E644B4E05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395D2B-9A5A-76A8-6B62-02EBF8442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68D56-F788-4F58-A93A-1EB27417B30B}" type="datetimeFigureOut">
              <a:rPr lang="ko-KR" altLang="en-US" smtClean="0"/>
              <a:t>2022-08-16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6509E0-F41D-417E-F6CB-1BFF2272A5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5162D8-116B-4407-ED12-5247BE4AF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AFD73-FADA-4F15-8D0D-3DDC90B328A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3313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050B61-6FD9-F64E-F247-BC4E1EF9D6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Transfer-Based Black-Box Attack (Experiments)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28D839-CE79-3D83-7D9F-6D8D6ECC92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Kim Seung Hwan (overnap@khu.ac.kr)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80378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Initial Set Size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Having more initial images does not affect performance</a:t>
            </a:r>
          </a:p>
          <a:p>
            <a:r>
              <a:rPr lang="en-US" altLang="ko-KR" dirty="0"/>
              <a:t>Rather it tends to slightly decrease performance (Why?)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79ED3D4-EA7A-B7E3-F6E0-9D70B51A1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3087" y="4078159"/>
            <a:ext cx="3877216" cy="100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903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Initial Set From Another Dist.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/>
              <a:t>64 handmade 0..9 digits images</a:t>
            </a:r>
          </a:p>
          <a:p>
            <a:r>
              <a:rPr lang="en-US" altLang="ko-KR" dirty="0"/>
              <a:t>128 biased images sampled from valid set;</a:t>
            </a:r>
          </a:p>
          <a:p>
            <a:r>
              <a:rPr lang="en-US" altLang="ko-KR" dirty="0"/>
              <a:t>Applied random crop and brightness bias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66F581-8415-F7BE-EBD5-1BB6C412C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511" y="4476999"/>
            <a:ext cx="3600953" cy="1028844"/>
          </a:xfrm>
          <a:prstGeom prst="rect">
            <a:avLst/>
          </a:prstGeom>
        </p:spPr>
      </p:pic>
      <p:pic>
        <p:nvPicPr>
          <p:cNvPr id="7" name="그림 6" descr="텍스트, 다른, 여러개이(가) 표시된 사진&#10;&#10;자동 생성된 설명">
            <a:extLst>
              <a:ext uri="{FF2B5EF4-FFF2-40B4-BE49-F238E27FC236}">
                <a16:creationId xmlns:a16="http://schemas.microsoft.com/office/drawing/2014/main" id="{D9F28C6B-8B5D-F58A-C9A8-8F2A6D3456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785" y="3711926"/>
            <a:ext cx="2780949" cy="2780949"/>
          </a:xfrm>
          <a:prstGeom prst="rect">
            <a:avLst/>
          </a:prstGeom>
        </p:spPr>
      </p:pic>
      <p:pic>
        <p:nvPicPr>
          <p:cNvPr id="9" name="그림 8" descr="화살이(가) 표시된 사진&#10;&#10;자동 생성된 설명">
            <a:extLst>
              <a:ext uri="{FF2B5EF4-FFF2-40B4-BE49-F238E27FC236}">
                <a16:creationId xmlns:a16="http://schemas.microsoft.com/office/drawing/2014/main" id="{E240377B-2416-0120-8E7B-74A4288D74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18" y="3711926"/>
            <a:ext cx="2780949" cy="2780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156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Gaussian Noise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/>
              <a:t>Augmentation with Gaussian noise instead of Jacobian</a:t>
            </a:r>
          </a:p>
          <a:p>
            <a:r>
              <a:rPr lang="en-US" altLang="ko-KR" dirty="0"/>
              <a:t>Shocking result; contrary to what paper said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3F485E5-5D47-D3B7-0E69-501E4E5A5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4232" y="4001294"/>
            <a:ext cx="6163535" cy="100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56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050B61-6FD9-F64E-F247-BC4E1EF9D6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 for listening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B28D839-CE79-3D83-7D9F-6D8D6ECC92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Kim Seung Hwan (overnap@khu.ac.kr)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772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Datasets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MNIST</a:t>
            </a:r>
          </a:p>
          <a:p>
            <a:r>
              <a:rPr lang="en-US" altLang="ko-KR" dirty="0" err="1"/>
              <a:t>Imagenette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a subset of 10</a:t>
            </a:r>
            <a:r>
              <a:rPr lang="ko-KR" altLang="en-US" dirty="0"/>
              <a:t> </a:t>
            </a:r>
            <a:r>
              <a:rPr lang="en-US" altLang="ko-KR" dirty="0"/>
              <a:t>easily classified classes from </a:t>
            </a:r>
            <a:r>
              <a:rPr lang="en-US" altLang="ko-KR" dirty="0" err="1"/>
              <a:t>Imagenet</a:t>
            </a:r>
            <a:endParaRPr lang="en-US" altLang="ko-KR" dirty="0"/>
          </a:p>
          <a:p>
            <a:r>
              <a:rPr lang="en-US" altLang="ko-KR" dirty="0" err="1"/>
              <a:t>tench</a:t>
            </a:r>
            <a:r>
              <a:rPr lang="en-US" altLang="ko-KR" dirty="0"/>
              <a:t>, English springer, cassette player, chain saw, church, French horn, garbage truck, gas pump, golf ball, parachute</a:t>
            </a:r>
          </a:p>
        </p:txBody>
      </p:sp>
    </p:spTree>
    <p:extLst>
      <p:ext uri="{BB962C8B-B14F-4D97-AF65-F5344CB8AC3E}">
        <p14:creationId xmlns:p14="http://schemas.microsoft.com/office/powerpoint/2010/main" val="202368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Black Box Attack Process (Recall)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2B95980-4AFE-DA49-8DD4-26B2C1099A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11" y="2688617"/>
            <a:ext cx="10898777" cy="362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Models &amp; Learning Process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Oracle: ResNet50 (pretrained)</a:t>
            </a:r>
          </a:p>
          <a:p>
            <a:r>
              <a:rPr lang="en-US" altLang="ko-KR" dirty="0"/>
              <a:t>Substitute: ResNet34 (from scratch)</a:t>
            </a:r>
          </a:p>
          <a:p>
            <a:r>
              <a:rPr lang="en-US" altLang="ko-KR" dirty="0"/>
              <a:t>Optimizer: Adam</a:t>
            </a:r>
          </a:p>
          <a:p>
            <a:endParaRPr lang="en-US" altLang="ko-KR" dirty="0"/>
          </a:p>
          <a:p>
            <a:r>
              <a:rPr lang="en-US" altLang="ko-KR" dirty="0"/>
              <a:t>Learning rate: 1e-3 for MNIST, 1e-4 for </a:t>
            </a:r>
            <a:r>
              <a:rPr lang="en-US" altLang="ko-KR" dirty="0" err="1"/>
              <a:t>Imagenette</a:t>
            </a:r>
            <a:endParaRPr lang="en-US" altLang="ko-KR" dirty="0"/>
          </a:p>
          <a:p>
            <a:r>
              <a:rPr lang="en-US" altLang="ko-KR" dirty="0"/>
              <a:t>Batch Size: 2048 for MNIST, 256 for </a:t>
            </a:r>
            <a:r>
              <a:rPr lang="en-US" altLang="ko-KR" dirty="0" err="1"/>
              <a:t>Imagenette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24768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FGSM Parameter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performance is poor if the FGSM parameter is small</a:t>
            </a:r>
          </a:p>
          <a:p>
            <a:r>
              <a:rPr lang="en-US" altLang="ko-KR" dirty="0"/>
              <a:t>But the</a:t>
            </a:r>
            <a:r>
              <a:rPr lang="ko-KR" altLang="en-US" dirty="0"/>
              <a:t> </a:t>
            </a:r>
            <a:r>
              <a:rPr lang="en-US" altLang="ko-KR" dirty="0"/>
              <a:t>perturbation</a:t>
            </a:r>
            <a:r>
              <a:rPr lang="ko-KR" altLang="en-US" dirty="0"/>
              <a:t> </a:t>
            </a:r>
            <a:r>
              <a:rPr lang="en-US" altLang="ko-KR" dirty="0"/>
              <a:t>is</a:t>
            </a:r>
            <a:r>
              <a:rPr lang="ko-KR" altLang="en-US" dirty="0"/>
              <a:t> </a:t>
            </a:r>
            <a:r>
              <a:rPr lang="en-US" altLang="ko-KR" dirty="0"/>
              <a:t>easily</a:t>
            </a:r>
            <a:r>
              <a:rPr lang="ko-KR" altLang="en-US" dirty="0"/>
              <a:t> </a:t>
            </a:r>
            <a:r>
              <a:rPr lang="en-US" altLang="ko-KR" dirty="0"/>
              <a:t>perceived if it is large</a:t>
            </a:r>
          </a:p>
          <a:p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3D5F262-950B-A51F-227A-2621B622C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1367" y="4487776"/>
            <a:ext cx="3648584" cy="924054"/>
          </a:xfrm>
          <a:prstGeom prst="rect">
            <a:avLst/>
          </a:prstGeom>
        </p:spPr>
      </p:pic>
      <p:pic>
        <p:nvPicPr>
          <p:cNvPr id="9" name="그림 8" descr="텍스트, 다른, 여러개이(가) 표시된 사진&#10;&#10;자동 생성된 설명">
            <a:extLst>
              <a:ext uri="{FF2B5EF4-FFF2-40B4-BE49-F238E27FC236}">
                <a16:creationId xmlns:a16="http://schemas.microsoft.com/office/drawing/2014/main" id="{40F8F3C7-E71B-EA24-02E0-BB7F11306D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2" t="25567" r="14975" b="49999"/>
          <a:stretch/>
        </p:blipFill>
        <p:spPr>
          <a:xfrm>
            <a:off x="906010" y="4062333"/>
            <a:ext cx="5251509" cy="177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72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Training Epochs (</a:t>
            </a:r>
            <a:r>
              <a:rPr lang="en-US" altLang="ko-KR" dirty="0" err="1"/>
              <a:t>Imagenette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Number of training epochs per training iteration</a:t>
            </a:r>
          </a:p>
          <a:p>
            <a:r>
              <a:rPr lang="en-US" altLang="ko-KR" dirty="0"/>
              <a:t>i.e., Number of training epochs per augmentation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51314BA-DD72-1915-8559-D97BA9926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5043" y="4454637"/>
            <a:ext cx="4477375" cy="69542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E1BBD6E-4EF5-C901-BB3B-2A79CB14E8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340" b="24670"/>
          <a:stretch/>
        </p:blipFill>
        <p:spPr>
          <a:xfrm>
            <a:off x="526882" y="3429000"/>
            <a:ext cx="5766843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601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Training Epochs (MNIST)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No improvement in MNIST as mentioned in the paper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11D5343-6863-6187-4D0D-A50D012A6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788" y="4218780"/>
            <a:ext cx="3029373" cy="7525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B602E85-DA73-217C-7BC7-5BD0DC9855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820" y="2729102"/>
            <a:ext cx="3582798" cy="3582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23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Jacobian Parameter (MNIST)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Got the</a:t>
            </a:r>
            <a:r>
              <a:rPr lang="ko-KR" altLang="en-US" dirty="0"/>
              <a:t> </a:t>
            </a:r>
            <a:r>
              <a:rPr lang="en-US" altLang="ko-KR" dirty="0"/>
              <a:t>best result with neg. parameter</a:t>
            </a:r>
          </a:p>
          <a:p>
            <a:r>
              <a:rPr lang="en-US" altLang="ko-KR" dirty="0"/>
              <a:t>However neg. parameter with large absolute produced very bad result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8F80C76-69BB-0D9C-569E-A7D2C4AB1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8422" y="3641098"/>
            <a:ext cx="2067213" cy="157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59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5ECED-CADA-F3EF-BCFA-8A61E14A7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Jacobian Parameter (</a:t>
            </a:r>
            <a:r>
              <a:rPr lang="en-US" altLang="ko-KR" dirty="0" err="1"/>
              <a:t>Imagenette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203B4E-93C6-033E-C7EB-6B7405095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It does not seem to matter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6B1008-46A3-7983-3BD3-CD4B877BE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6949" y="4149178"/>
            <a:ext cx="6096851" cy="73352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F3B586-CBBC-0E63-345C-B117F14E92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906" y="2854922"/>
            <a:ext cx="3322041" cy="332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374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277</Words>
  <Application>Microsoft Office PowerPoint</Application>
  <PresentationFormat>와이드스크린</PresentationFormat>
  <Paragraphs>41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Transfer-Based Black-Box Attack (Experiments)</vt:lpstr>
      <vt:lpstr>Datasets</vt:lpstr>
      <vt:lpstr>Black Box Attack Process (Recall)</vt:lpstr>
      <vt:lpstr>Models &amp; Learning Process</vt:lpstr>
      <vt:lpstr>FGSM Parameter</vt:lpstr>
      <vt:lpstr>Training Epochs (Imagenette)</vt:lpstr>
      <vt:lpstr>Training Epochs (MNIST)</vt:lpstr>
      <vt:lpstr>Jacobian Parameter (MNIST)</vt:lpstr>
      <vt:lpstr>Jacobian Parameter (Imagenette)</vt:lpstr>
      <vt:lpstr>Initial Set Size</vt:lpstr>
      <vt:lpstr>Initial Set From Another Dist.</vt:lpstr>
      <vt:lpstr>Gaussian Noise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Transfer-Based Black-Box Attack</dc:title>
  <dc:creator>김 승환</dc:creator>
  <cp:lastModifiedBy>김 승환</cp:lastModifiedBy>
  <cp:revision>34</cp:revision>
  <dcterms:created xsi:type="dcterms:W3CDTF">2022-08-15T20:52:21Z</dcterms:created>
  <dcterms:modified xsi:type="dcterms:W3CDTF">2022-08-15T22:52:36Z</dcterms:modified>
</cp:coreProperties>
</file>

<file path=docProps/thumbnail.jpeg>
</file>